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61" r:id="rId5"/>
    <p:sldId id="260" r:id="rId6"/>
    <p:sldId id="263" r:id="rId7"/>
    <p:sldId id="264" r:id="rId8"/>
    <p:sldId id="265" r:id="rId9"/>
    <p:sldId id="266" r:id="rId10"/>
    <p:sldId id="267" r:id="rId11"/>
    <p:sldId id="268" r:id="rId12"/>
    <p:sldId id="270" r:id="rId13"/>
    <p:sldId id="269"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127375"/>
            <a:ext cx="6400800" cy="17526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396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21176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94798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1447800"/>
            <a:ext cx="7772400" cy="1500187"/>
          </a:xfrm>
        </p:spPr>
        <p:txBody>
          <a:bodyPr anchor="b"/>
          <a:lstStyle>
            <a:lvl1pPr marL="0" indent="0">
              <a:buNone/>
              <a:defRPr sz="20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311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311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2133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051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3444" y="4111625"/>
            <a:ext cx="4837112" cy="49966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153444" y="381000"/>
            <a:ext cx="4837112" cy="36278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153444" y="4678363"/>
            <a:ext cx="4837112" cy="7096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5A5"/>
        </a:solidFill>
        <a:effectLst/>
      </p:bgPr>
    </p:bg>
    <p:spTree>
      <p:nvGrpSpPr>
        <p:cNvPr id="1" name=""/>
        <p:cNvGrpSpPr/>
        <p:nvPr/>
      </p:nvGrpSpPr>
      <p:grpSpPr>
        <a:xfrm>
          <a:off x="0" y="0"/>
          <a:ext cx="0" cy="0"/>
          <a:chOff x="0" y="0"/>
          <a:chExt cx="0" cy="0"/>
        </a:xfrm>
      </p:grpSpPr>
      <p:pic>
        <p:nvPicPr>
          <p:cNvPr id="14" name="Picture 13" descr="bottomWaves_white.pn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662080"/>
            <a:ext cx="9144000" cy="119592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3" name="Picture 12" descr="NA logo horziontal cmyk.pn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57200" y="6248400"/>
            <a:ext cx="2667000" cy="3526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Buying a Business</a:t>
            </a:r>
            <a:endParaRPr lang="en-CA" dirty="0"/>
          </a:p>
        </p:txBody>
      </p:sp>
      <p:sp>
        <p:nvSpPr>
          <p:cNvPr id="3" name="Subtitle 2"/>
          <p:cNvSpPr>
            <a:spLocks noGrp="1"/>
          </p:cNvSpPr>
          <p:nvPr>
            <p:ph type="subTitle" idx="1"/>
          </p:nvPr>
        </p:nvSpPr>
        <p:spPr/>
        <p:txBody>
          <a:bodyPr/>
          <a:lstStyle/>
          <a:p>
            <a:r>
              <a:rPr lang="en-CA" dirty="0" smtClean="0"/>
              <a:t>Chapter 5</a:t>
            </a:r>
            <a:endParaRPr lang="en-CA" dirty="0"/>
          </a:p>
        </p:txBody>
      </p:sp>
    </p:spTree>
    <p:extLst>
      <p:ext uri="{BB962C8B-B14F-4D97-AF65-F5344CB8AC3E}">
        <p14:creationId xmlns:p14="http://schemas.microsoft.com/office/powerpoint/2010/main" val="1396849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t>Gross </a:t>
            </a:r>
            <a:r>
              <a:rPr lang="en-CA" dirty="0" smtClean="0"/>
              <a:t>Margin</a:t>
            </a:r>
            <a:endParaRPr lang="en-CA" dirty="0"/>
          </a:p>
        </p:txBody>
      </p:sp>
      <p:sp>
        <p:nvSpPr>
          <p:cNvPr id="4" name="Rectangle 3"/>
          <p:cNvSpPr/>
          <p:nvPr/>
        </p:nvSpPr>
        <p:spPr>
          <a:xfrm>
            <a:off x="2057400" y="3124200"/>
            <a:ext cx="5181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Content Placeholder 2"/>
          <p:cNvSpPr>
            <a:spLocks noGrp="1"/>
          </p:cNvSpPr>
          <p:nvPr>
            <p:ph idx="1"/>
          </p:nvPr>
        </p:nvSpPr>
        <p:spPr>
          <a:xfrm>
            <a:off x="457200" y="1295400"/>
            <a:ext cx="8229600" cy="3886200"/>
          </a:xfrm>
        </p:spPr>
        <p:txBody>
          <a:bodyPr>
            <a:normAutofit fontScale="55000" lnSpcReduction="20000"/>
          </a:bodyPr>
          <a:lstStyle/>
          <a:p>
            <a:r>
              <a:rPr lang="en-CA" dirty="0" smtClean="0"/>
              <a:t>Gross Margin is a company's </a:t>
            </a:r>
            <a:r>
              <a:rPr lang="en-CA" dirty="0"/>
              <a:t>total sales revenue minus its cost of goods sold, divided by the total sales revenue, expressed as a percentage. </a:t>
            </a:r>
            <a:endParaRPr lang="en-CA" dirty="0" smtClean="0"/>
          </a:p>
          <a:p>
            <a:r>
              <a:rPr lang="en-CA" dirty="0" smtClean="0"/>
              <a:t>The </a:t>
            </a:r>
            <a:r>
              <a:rPr lang="en-CA" dirty="0"/>
              <a:t>gross margin represents the percent of total sales revenue that the company retains after incurring the direct costs associated with producing the goods and services sold by a company. </a:t>
            </a:r>
            <a:endParaRPr lang="en-CA" dirty="0" smtClean="0"/>
          </a:p>
          <a:p>
            <a:r>
              <a:rPr lang="en-CA" dirty="0" smtClean="0"/>
              <a:t>The </a:t>
            </a:r>
            <a:r>
              <a:rPr lang="en-CA" dirty="0"/>
              <a:t>higher the percentage, the more the company retains on each dollar of sales to service its other costs and obligations</a:t>
            </a:r>
            <a:r>
              <a:rPr lang="en-CA" dirty="0" smtClean="0"/>
              <a:t>.</a:t>
            </a:r>
          </a:p>
          <a:p>
            <a:endParaRPr lang="en-CA" dirty="0"/>
          </a:p>
          <a:p>
            <a:pPr algn="ctr"/>
            <a:r>
              <a:rPr lang="en-CA" dirty="0" smtClean="0"/>
              <a:t>Gross Margin(%) = (Revenue – COGS) / Revenue</a:t>
            </a:r>
          </a:p>
          <a:p>
            <a:endParaRPr lang="en-CA" dirty="0" smtClean="0"/>
          </a:p>
          <a:p>
            <a:r>
              <a:rPr lang="en-CA" dirty="0"/>
              <a:t>This number represents the proportion of each dollar of revenue that the company retains as gross profit. For example, if a company's gross margin for the most recent quarter was 35%, it would retain $0.35 from each dollar of revenue generated, to be put towards paying off selling, general and administrative expenses, interest expenses and distributions to shareholders.</a:t>
            </a:r>
          </a:p>
        </p:txBody>
      </p:sp>
    </p:spTree>
    <p:extLst>
      <p:ext uri="{BB962C8B-B14F-4D97-AF65-F5344CB8AC3E}">
        <p14:creationId xmlns:p14="http://schemas.microsoft.com/office/powerpoint/2010/main" val="26040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38400" y="2590800"/>
            <a:ext cx="426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rmAutofit/>
          </a:bodyPr>
          <a:lstStyle/>
          <a:p>
            <a:r>
              <a:rPr lang="en-CA" dirty="0" smtClean="0"/>
              <a:t>Profit Margin</a:t>
            </a:r>
            <a:endParaRPr lang="en-CA" dirty="0"/>
          </a:p>
        </p:txBody>
      </p:sp>
      <p:sp>
        <p:nvSpPr>
          <p:cNvPr id="3" name="Content Placeholder 2"/>
          <p:cNvSpPr>
            <a:spLocks noGrp="1"/>
          </p:cNvSpPr>
          <p:nvPr>
            <p:ph idx="1"/>
          </p:nvPr>
        </p:nvSpPr>
        <p:spPr/>
        <p:txBody>
          <a:bodyPr>
            <a:normAutofit fontScale="62500" lnSpcReduction="20000"/>
          </a:bodyPr>
          <a:lstStyle/>
          <a:p>
            <a:r>
              <a:rPr lang="en-CA" dirty="0" smtClean="0"/>
              <a:t>Profit Margin is the ratio </a:t>
            </a:r>
            <a:r>
              <a:rPr lang="en-CA" dirty="0"/>
              <a:t>of profitability calculated as net income divided by revenues, or net profits divided by sales. It measures how much out of every dollar of sales a company actually keeps in earnings.</a:t>
            </a:r>
          </a:p>
          <a:p>
            <a:pPr marL="0" indent="0">
              <a:buNone/>
            </a:pPr>
            <a:endParaRPr lang="en-CA" dirty="0" smtClean="0"/>
          </a:p>
          <a:p>
            <a:pPr marL="0" indent="0" algn="ctr">
              <a:buNone/>
            </a:pPr>
            <a:r>
              <a:rPr lang="en-CA" b="1" dirty="0" smtClean="0"/>
              <a:t>Profit Margin = Net Profit/Sales</a:t>
            </a:r>
            <a:endParaRPr lang="en-CA" b="1" dirty="0"/>
          </a:p>
          <a:p>
            <a:pPr marL="0" indent="0">
              <a:buNone/>
            </a:pPr>
            <a:endParaRPr lang="en-CA" dirty="0"/>
          </a:p>
          <a:p>
            <a:r>
              <a:rPr lang="en-CA" dirty="0"/>
              <a:t>Profit margin is very useful when comparing companies in similar industries. A higher profit margin indicates a more profitable company that has better control over its costs compared to its competitors. Profit margin is displayed as a percentage; a 20\% profit margin, for example, means the company has a net income of $0.20 for each dollar of sales.</a:t>
            </a:r>
          </a:p>
          <a:p>
            <a:pPr marL="0" indent="0">
              <a:buNone/>
            </a:pPr>
            <a:r>
              <a:rPr lang="en-CA" dirty="0"/>
              <a:t> </a:t>
            </a:r>
          </a:p>
        </p:txBody>
      </p:sp>
    </p:spTree>
    <p:extLst>
      <p:ext uri="{BB962C8B-B14F-4D97-AF65-F5344CB8AC3E}">
        <p14:creationId xmlns:p14="http://schemas.microsoft.com/office/powerpoint/2010/main" val="4119856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4495800"/>
            <a:ext cx="4572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rmAutofit/>
          </a:bodyPr>
          <a:lstStyle/>
          <a:p>
            <a:r>
              <a:rPr lang="en-CA" dirty="0"/>
              <a:t>Return on </a:t>
            </a:r>
            <a:r>
              <a:rPr lang="en-CA" dirty="0" smtClean="0"/>
              <a:t>Assets</a:t>
            </a:r>
            <a:endParaRPr lang="en-CA" dirty="0"/>
          </a:p>
        </p:txBody>
      </p:sp>
      <p:sp>
        <p:nvSpPr>
          <p:cNvPr id="3" name="Content Placeholder 2"/>
          <p:cNvSpPr>
            <a:spLocks noGrp="1"/>
          </p:cNvSpPr>
          <p:nvPr>
            <p:ph idx="1"/>
          </p:nvPr>
        </p:nvSpPr>
        <p:spPr/>
        <p:txBody>
          <a:bodyPr>
            <a:normAutofit fontScale="70000" lnSpcReduction="20000"/>
          </a:bodyPr>
          <a:lstStyle/>
          <a:p>
            <a:r>
              <a:rPr lang="en-CA" dirty="0" smtClean="0"/>
              <a:t>Return on Assets is an </a:t>
            </a:r>
            <a:r>
              <a:rPr lang="en-CA" dirty="0"/>
              <a:t>indicator of how profitable a company is relative to its total assets. </a:t>
            </a:r>
            <a:endParaRPr lang="en-CA" dirty="0" smtClean="0"/>
          </a:p>
          <a:p>
            <a:r>
              <a:rPr lang="en-CA" dirty="0" smtClean="0"/>
              <a:t>ROA </a:t>
            </a:r>
            <a:r>
              <a:rPr lang="en-CA" dirty="0"/>
              <a:t>gives an idea as to how efficient management is at using its assets to generate earnings. Calculated by dividing a company's annual earnings by its total assets, ROA is displayed as a percentage. Sometimes this is referred to as "return on investment".</a:t>
            </a:r>
          </a:p>
          <a:p>
            <a:r>
              <a:rPr lang="en-CA" dirty="0"/>
              <a:t> </a:t>
            </a:r>
          </a:p>
          <a:p>
            <a:r>
              <a:rPr lang="en-CA" dirty="0"/>
              <a:t>The formula for return on assets is</a:t>
            </a:r>
            <a:r>
              <a:rPr lang="en-CA" dirty="0" smtClean="0"/>
              <a:t>:</a:t>
            </a:r>
          </a:p>
          <a:p>
            <a:endParaRPr lang="en-CA" dirty="0" smtClean="0"/>
          </a:p>
          <a:p>
            <a:pPr algn="ctr"/>
            <a:r>
              <a:rPr lang="en-CA" dirty="0" smtClean="0"/>
              <a:t>ROA = Net Income / Total Assets</a:t>
            </a:r>
            <a:endParaRPr lang="en-CA" dirty="0"/>
          </a:p>
          <a:p>
            <a:pPr marL="0" indent="0">
              <a:buNone/>
            </a:pPr>
            <a:r>
              <a:rPr lang="en-CA" dirty="0"/>
              <a:t> </a:t>
            </a:r>
          </a:p>
          <a:p>
            <a:endParaRPr lang="en-CA" dirty="0"/>
          </a:p>
          <a:p>
            <a:endParaRPr lang="en-CA" dirty="0"/>
          </a:p>
        </p:txBody>
      </p:sp>
    </p:spTree>
    <p:extLst>
      <p:ext uri="{BB962C8B-B14F-4D97-AF65-F5344CB8AC3E}">
        <p14:creationId xmlns:p14="http://schemas.microsoft.com/office/powerpoint/2010/main" val="2505547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4724400"/>
            <a:ext cx="6858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rmAutofit/>
          </a:bodyPr>
          <a:lstStyle/>
          <a:p>
            <a:r>
              <a:rPr lang="en-CA" dirty="0"/>
              <a:t>Inventory Turnover </a:t>
            </a:r>
            <a:r>
              <a:rPr lang="en-CA" dirty="0" smtClean="0"/>
              <a:t>Ratio</a:t>
            </a:r>
            <a:endParaRPr lang="en-CA" dirty="0"/>
          </a:p>
        </p:txBody>
      </p:sp>
      <p:sp>
        <p:nvSpPr>
          <p:cNvPr id="3" name="Content Placeholder 2"/>
          <p:cNvSpPr>
            <a:spLocks noGrp="1"/>
          </p:cNvSpPr>
          <p:nvPr>
            <p:ph idx="1"/>
          </p:nvPr>
        </p:nvSpPr>
        <p:spPr/>
        <p:txBody>
          <a:bodyPr>
            <a:normAutofit fontScale="85000" lnSpcReduction="10000"/>
          </a:bodyPr>
          <a:lstStyle/>
          <a:p>
            <a:pPr marL="0" indent="0">
              <a:buNone/>
            </a:pPr>
            <a:r>
              <a:rPr lang="en-CA" dirty="0" smtClean="0"/>
              <a:t>Inventory turnover refers </a:t>
            </a:r>
            <a:r>
              <a:rPr lang="en-CA" dirty="0"/>
              <a:t>to </a:t>
            </a:r>
            <a:r>
              <a:rPr lang="en-CA" dirty="0" smtClean="0"/>
              <a:t>how often inventory is sold (turned over) and replaced by the firm in a period of time. </a:t>
            </a:r>
            <a:r>
              <a:rPr lang="en-CA" dirty="0"/>
              <a:t>A quick turnover is desired because it means that inventory is not sitting on the shelves for too long. </a:t>
            </a:r>
            <a:endParaRPr lang="en-CA" dirty="0" smtClean="0"/>
          </a:p>
          <a:p>
            <a:pPr marL="0" indent="0">
              <a:buNone/>
            </a:pPr>
            <a:r>
              <a:rPr lang="en-CA" dirty="0" smtClean="0"/>
              <a:t>The </a:t>
            </a:r>
            <a:r>
              <a:rPr lang="en-CA" dirty="0"/>
              <a:t>days in the period can then be divided by the inventory turnover formula to calculate the days it takes to sell the inventory on hand or "inventory turnover days."</a:t>
            </a:r>
          </a:p>
          <a:p>
            <a:pPr marL="0" indent="0" algn="ctr">
              <a:buNone/>
            </a:pPr>
            <a:r>
              <a:rPr lang="en-CA" dirty="0"/>
              <a:t> </a:t>
            </a:r>
            <a:r>
              <a:rPr lang="en-CA" dirty="0" smtClean="0"/>
              <a:t>Inventory Turnover = Sales/Average Inventory</a:t>
            </a:r>
            <a:endParaRPr lang="en-CA" dirty="0"/>
          </a:p>
          <a:p>
            <a:pPr marL="0" indent="0">
              <a:buNone/>
            </a:pPr>
            <a:endParaRPr lang="en-CA" dirty="0"/>
          </a:p>
          <a:p>
            <a:pPr marL="0" indent="0">
              <a:buNone/>
            </a:pPr>
            <a:endParaRPr lang="en-CA" dirty="0"/>
          </a:p>
          <a:p>
            <a:endParaRPr lang="en-CA" dirty="0"/>
          </a:p>
        </p:txBody>
      </p:sp>
    </p:spTree>
    <p:extLst>
      <p:ext uri="{BB962C8B-B14F-4D97-AF65-F5344CB8AC3E}">
        <p14:creationId xmlns:p14="http://schemas.microsoft.com/office/powerpoint/2010/main" val="2810664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3200400"/>
            <a:ext cx="4953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rmAutofit fontScale="90000"/>
          </a:bodyPr>
          <a:lstStyle/>
          <a:p>
            <a:r>
              <a:rPr lang="en-CA" dirty="0" smtClean="0"/>
              <a:t>Average Collection </a:t>
            </a:r>
            <a:r>
              <a:rPr lang="en-CA" dirty="0"/>
              <a:t>Period</a:t>
            </a:r>
            <a:br>
              <a:rPr lang="en-CA" dirty="0"/>
            </a:br>
            <a:endParaRPr lang="en-CA" dirty="0"/>
          </a:p>
        </p:txBody>
      </p:sp>
      <p:sp>
        <p:nvSpPr>
          <p:cNvPr id="3" name="Content Placeholder 2"/>
          <p:cNvSpPr>
            <a:spLocks noGrp="1"/>
          </p:cNvSpPr>
          <p:nvPr>
            <p:ph idx="1"/>
          </p:nvPr>
        </p:nvSpPr>
        <p:spPr/>
        <p:txBody>
          <a:bodyPr>
            <a:normAutofit fontScale="77500" lnSpcReduction="20000"/>
          </a:bodyPr>
          <a:lstStyle/>
          <a:p>
            <a:r>
              <a:rPr lang="en-CA" dirty="0"/>
              <a:t>The approximate amount of time that it takes for a business to receive payments owed, in terms of receivables, from its customers and clients.</a:t>
            </a:r>
            <a:br>
              <a:rPr lang="en-CA" dirty="0"/>
            </a:br>
            <a:r>
              <a:rPr lang="en-CA" dirty="0"/>
              <a:t/>
            </a:r>
            <a:br>
              <a:rPr lang="en-CA" dirty="0"/>
            </a:br>
            <a:r>
              <a:rPr lang="en-CA" dirty="0"/>
              <a:t>Calculated as</a:t>
            </a:r>
            <a:r>
              <a:rPr lang="en-CA" dirty="0" smtClean="0"/>
              <a:t>:</a:t>
            </a:r>
          </a:p>
          <a:p>
            <a:pPr algn="ctr"/>
            <a:r>
              <a:rPr lang="en-CA" dirty="0" smtClean="0"/>
              <a:t>ACP  = (Days * AR) / Credit Sales</a:t>
            </a:r>
            <a:r>
              <a:rPr lang="en-CA" dirty="0"/>
              <a:t/>
            </a:r>
            <a:br>
              <a:rPr lang="en-CA" dirty="0"/>
            </a:br>
            <a:r>
              <a:rPr lang="en-CA" dirty="0"/>
              <a:t/>
            </a:r>
            <a:br>
              <a:rPr lang="en-CA" dirty="0"/>
            </a:br>
            <a:r>
              <a:rPr lang="en-CA" dirty="0"/>
              <a:t/>
            </a:r>
            <a:br>
              <a:rPr lang="en-CA" dirty="0"/>
            </a:br>
            <a:r>
              <a:rPr lang="en-CA" dirty="0"/>
              <a:t>Where:</a:t>
            </a:r>
            <a:br>
              <a:rPr lang="en-CA" dirty="0"/>
            </a:br>
            <a:r>
              <a:rPr lang="en-CA" dirty="0"/>
              <a:t>Days = Total amount of days in period</a:t>
            </a:r>
            <a:br>
              <a:rPr lang="en-CA" dirty="0"/>
            </a:br>
            <a:r>
              <a:rPr lang="en-CA" dirty="0"/>
              <a:t>AR = Average amount of accounts receivables</a:t>
            </a:r>
            <a:br>
              <a:rPr lang="en-CA" dirty="0"/>
            </a:br>
            <a:r>
              <a:rPr lang="en-CA" dirty="0"/>
              <a:t>Credit Sales = Total amount of net credit sales during period </a:t>
            </a:r>
          </a:p>
        </p:txBody>
      </p:sp>
    </p:spTree>
    <p:extLst>
      <p:ext uri="{BB962C8B-B14F-4D97-AF65-F5344CB8AC3E}">
        <p14:creationId xmlns:p14="http://schemas.microsoft.com/office/powerpoint/2010/main" val="414139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acquire an existing business?</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Growing your business internally can be a sluggish and high-risk strategy </a:t>
            </a:r>
          </a:p>
          <a:p>
            <a:r>
              <a:rPr lang="en-CA" dirty="0" smtClean="0"/>
              <a:t>Buying an existing business eliminates many of the headaches involved in getting a start-up off the ground, such as developing products, hiring the right people and building a sound customer base. </a:t>
            </a:r>
          </a:p>
          <a:p>
            <a:r>
              <a:rPr lang="en-CA" dirty="0" smtClean="0"/>
              <a:t>Buying a business also gives entrepreneurs a jump on the start-up phase — a time when many new businesses fail. Often, it's the only feasible way to break into a particular field, such as tourism or manufacturing, since start-up costs in these sectors can be prohibitive.</a:t>
            </a:r>
            <a:endParaRPr lang="en-CA" dirty="0"/>
          </a:p>
        </p:txBody>
      </p:sp>
    </p:spTree>
    <p:extLst>
      <p:ext uri="{BB962C8B-B14F-4D97-AF65-F5344CB8AC3E}">
        <p14:creationId xmlns:p14="http://schemas.microsoft.com/office/powerpoint/2010/main" val="4128788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Advantages</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established customer base</a:t>
            </a:r>
          </a:p>
          <a:p>
            <a:r>
              <a:rPr lang="en-CA" dirty="0" smtClean="0"/>
              <a:t>business has been fully tried and tested</a:t>
            </a:r>
          </a:p>
          <a:p>
            <a:r>
              <a:rPr lang="en-CA" dirty="0" smtClean="0"/>
              <a:t>The inventories in an established business and the profitability of its product line can alert you to what works well and what needs to be improved</a:t>
            </a:r>
          </a:p>
          <a:p>
            <a:r>
              <a:rPr lang="en-CA" dirty="0" smtClean="0"/>
              <a:t>Workers who have been with the company for some time can provide insights into the business and industry as a whole.</a:t>
            </a:r>
          </a:p>
          <a:p>
            <a:r>
              <a:rPr lang="en-CA" dirty="0" smtClean="0"/>
              <a:t>A proven track record and existing cash flow make it easier to obtain additional financing</a:t>
            </a:r>
          </a:p>
          <a:p>
            <a:r>
              <a:rPr lang="en-CA" dirty="0" smtClean="0"/>
              <a:t>business plan and records are already in place</a:t>
            </a:r>
            <a:endParaRPr lang="en-CA" dirty="0"/>
          </a:p>
        </p:txBody>
      </p:sp>
      <p:sp>
        <p:nvSpPr>
          <p:cNvPr id="4" name="Rectangle 3"/>
          <p:cNvSpPr/>
          <p:nvPr/>
        </p:nvSpPr>
        <p:spPr>
          <a:xfrm>
            <a:off x="4191000" y="5867400"/>
            <a:ext cx="4572000" cy="923330"/>
          </a:xfrm>
          <a:prstGeom prst="rect">
            <a:avLst/>
          </a:prstGeom>
        </p:spPr>
        <p:txBody>
          <a:bodyPr>
            <a:spAutoFit/>
          </a:bodyPr>
          <a:lstStyle/>
          <a:p>
            <a:r>
              <a:rPr lang="en-CA" dirty="0" smtClean="0"/>
              <a:t>See: http://www.bdc.ca/en/advice_centre/articles/pages/acquisition_business_why.aspx</a:t>
            </a:r>
            <a:endParaRPr lang="en-CA" dirty="0"/>
          </a:p>
        </p:txBody>
      </p:sp>
    </p:spTree>
    <p:extLst>
      <p:ext uri="{BB962C8B-B14F-4D97-AF65-F5344CB8AC3E}">
        <p14:creationId xmlns:p14="http://schemas.microsoft.com/office/powerpoint/2010/main" val="3534121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Disadvantages</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The business might need major improvements to old plant and equipment.</a:t>
            </a:r>
          </a:p>
          <a:p>
            <a:r>
              <a:rPr lang="en-CA" dirty="0" smtClean="0"/>
              <a:t>You often need to invest a large amount up front, and will also have to budget for professional fees for solicitors and accountants.</a:t>
            </a:r>
          </a:p>
          <a:p>
            <a:r>
              <a:rPr lang="en-CA" dirty="0" smtClean="0"/>
              <a:t>The business may be poorly located or badly managed, with low staff morale.</a:t>
            </a:r>
          </a:p>
          <a:p>
            <a:r>
              <a:rPr lang="en-CA" dirty="0" smtClean="0"/>
              <a:t>External factors, such as increasing competition or a declining industry, can affect future growth.</a:t>
            </a:r>
          </a:p>
          <a:p>
            <a:r>
              <a:rPr lang="en-CA" dirty="0" smtClean="0"/>
              <a:t>Under-performing businesses can require a lot of investment to make them profitable</a:t>
            </a:r>
            <a:endParaRPr lang="en-CA" dirty="0"/>
          </a:p>
        </p:txBody>
      </p:sp>
    </p:spTree>
    <p:extLst>
      <p:ext uri="{BB962C8B-B14F-4D97-AF65-F5344CB8AC3E}">
        <p14:creationId xmlns:p14="http://schemas.microsoft.com/office/powerpoint/2010/main" val="2768726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Tips When Buying</a:t>
            </a:r>
            <a:endParaRPr lang="en-CA" dirty="0"/>
          </a:p>
        </p:txBody>
      </p:sp>
      <p:sp>
        <p:nvSpPr>
          <p:cNvPr id="3" name="Content Placeholder 2"/>
          <p:cNvSpPr>
            <a:spLocks noGrp="1"/>
          </p:cNvSpPr>
          <p:nvPr>
            <p:ph idx="1"/>
          </p:nvPr>
        </p:nvSpPr>
        <p:spPr/>
        <p:txBody>
          <a:bodyPr>
            <a:normAutofit fontScale="47500" lnSpcReduction="20000"/>
          </a:bodyPr>
          <a:lstStyle/>
          <a:p>
            <a:r>
              <a:rPr lang="en-CA" dirty="0" smtClean="0"/>
              <a:t>Stay in the area you know</a:t>
            </a:r>
          </a:p>
          <a:p>
            <a:r>
              <a:rPr lang="en-CA" dirty="0" smtClean="0"/>
              <a:t>Look for the right fit</a:t>
            </a:r>
          </a:p>
          <a:p>
            <a:r>
              <a:rPr lang="en-CA" dirty="0" smtClean="0"/>
              <a:t>Determine through research whether this type of business has a solid chance of turning a profit. </a:t>
            </a:r>
          </a:p>
          <a:p>
            <a:r>
              <a:rPr lang="en-CA" dirty="0" smtClean="0"/>
              <a:t>If your goal is to acquire a firm to add to an existing business, you will need synergy in key areas..</a:t>
            </a:r>
          </a:p>
          <a:p>
            <a:r>
              <a:rPr lang="en-CA" dirty="0" smtClean="0"/>
              <a:t>Look at the firm's identity</a:t>
            </a:r>
          </a:p>
          <a:p>
            <a:r>
              <a:rPr lang="en-CA" dirty="0" smtClean="0"/>
              <a:t>Consider the company's culture</a:t>
            </a:r>
          </a:p>
          <a:p>
            <a:r>
              <a:rPr lang="en-CA" dirty="0" smtClean="0"/>
              <a:t>Evaluate the costs</a:t>
            </a:r>
          </a:p>
          <a:p>
            <a:r>
              <a:rPr lang="en-CA" dirty="0" smtClean="0"/>
              <a:t>Financial records may not always reflect reality. You need to ensure that the price is in line with market conditions. Determine whether the equipment is part of the sale. If so, what condition is it in and what is it worth? Is the building for sale as well? If it is rented, can you take over the lease, and under what conditions?</a:t>
            </a:r>
          </a:p>
          <a:p>
            <a:r>
              <a:rPr lang="en-CA" dirty="0" smtClean="0"/>
              <a:t>Don't limit yourself to examining operations and facilities or going through financial statements. You also need to investigate the parts of the business that you can't see physically by talking to employees and suppliers. </a:t>
            </a:r>
            <a:endParaRPr lang="en-CA" dirty="0"/>
          </a:p>
        </p:txBody>
      </p:sp>
    </p:spTree>
    <p:extLst>
      <p:ext uri="{BB962C8B-B14F-4D97-AF65-F5344CB8AC3E}">
        <p14:creationId xmlns:p14="http://schemas.microsoft.com/office/powerpoint/2010/main" val="1684929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Assessing the Value</a:t>
            </a:r>
            <a:endParaRPr lang="en-CA" dirty="0"/>
          </a:p>
        </p:txBody>
      </p:sp>
      <p:sp>
        <p:nvSpPr>
          <p:cNvPr id="3" name="Content Placeholder 2"/>
          <p:cNvSpPr>
            <a:spLocks noGrp="1"/>
          </p:cNvSpPr>
          <p:nvPr>
            <p:ph idx="1"/>
          </p:nvPr>
        </p:nvSpPr>
        <p:spPr/>
        <p:txBody>
          <a:bodyPr>
            <a:normAutofit fontScale="85000" lnSpcReduction="20000"/>
          </a:bodyPr>
          <a:lstStyle/>
          <a:p>
            <a:r>
              <a:rPr lang="en-CA" dirty="0" smtClean="0"/>
              <a:t>Financial Factors</a:t>
            </a:r>
          </a:p>
          <a:p>
            <a:r>
              <a:rPr lang="en-CA" dirty="0" smtClean="0"/>
              <a:t>Ratio Analysis</a:t>
            </a:r>
          </a:p>
          <a:p>
            <a:pPr lvl="1"/>
            <a:r>
              <a:rPr lang="en-CA" dirty="0" smtClean="0"/>
              <a:t>Quick Ratio</a:t>
            </a:r>
          </a:p>
          <a:p>
            <a:pPr lvl="1"/>
            <a:r>
              <a:rPr lang="en-CA" dirty="0" smtClean="0"/>
              <a:t>Current Ratio</a:t>
            </a:r>
          </a:p>
          <a:p>
            <a:pPr lvl="1"/>
            <a:r>
              <a:rPr lang="en-CA" dirty="0" smtClean="0"/>
              <a:t>Debt – to – worth</a:t>
            </a:r>
          </a:p>
          <a:p>
            <a:pPr lvl="1"/>
            <a:r>
              <a:rPr lang="en-CA" dirty="0" smtClean="0"/>
              <a:t>Gross Margin</a:t>
            </a:r>
          </a:p>
          <a:p>
            <a:pPr lvl="1"/>
            <a:r>
              <a:rPr lang="en-CA" dirty="0" smtClean="0"/>
              <a:t>Profit Margin</a:t>
            </a:r>
          </a:p>
          <a:p>
            <a:pPr lvl="1"/>
            <a:r>
              <a:rPr lang="en-CA" dirty="0" smtClean="0"/>
              <a:t>Return on Assets</a:t>
            </a:r>
          </a:p>
          <a:p>
            <a:pPr lvl="1"/>
            <a:r>
              <a:rPr lang="en-CA" dirty="0" smtClean="0"/>
              <a:t>Inventory Turnover Ratio</a:t>
            </a:r>
          </a:p>
          <a:p>
            <a:pPr lvl="1"/>
            <a:r>
              <a:rPr lang="en-CA" dirty="0" smtClean="0"/>
              <a:t>Collection Period</a:t>
            </a:r>
          </a:p>
          <a:p>
            <a:pPr lvl="1"/>
            <a:endParaRPr lang="en-CA" dirty="0"/>
          </a:p>
        </p:txBody>
      </p:sp>
    </p:spTree>
    <p:extLst>
      <p:ext uri="{BB962C8B-B14F-4D97-AF65-F5344CB8AC3E}">
        <p14:creationId xmlns:p14="http://schemas.microsoft.com/office/powerpoint/2010/main" val="2418441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819400"/>
            <a:ext cx="69342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The Quick Ratio (Acid Test Ratio)</a:t>
            </a:r>
            <a:endParaRPr lang="en-CA" dirty="0"/>
          </a:p>
        </p:txBody>
      </p:sp>
      <p:sp>
        <p:nvSpPr>
          <p:cNvPr id="3" name="Content Placeholder 2"/>
          <p:cNvSpPr>
            <a:spLocks noGrp="1"/>
          </p:cNvSpPr>
          <p:nvPr>
            <p:ph idx="1"/>
          </p:nvPr>
        </p:nvSpPr>
        <p:spPr/>
        <p:txBody>
          <a:bodyPr>
            <a:normAutofit fontScale="25000" lnSpcReduction="20000"/>
          </a:bodyPr>
          <a:lstStyle/>
          <a:p>
            <a:pPr marL="0" indent="0">
              <a:buNone/>
            </a:pPr>
            <a:r>
              <a:rPr lang="en-CA" sz="6400" dirty="0" smtClean="0"/>
              <a:t>The Quick Ratio is an </a:t>
            </a:r>
            <a:r>
              <a:rPr lang="en-CA" sz="6400" dirty="0"/>
              <a:t>indicator of a company’s short-term liquidity. </a:t>
            </a:r>
            <a:endParaRPr lang="en-CA" sz="6400" dirty="0" smtClean="0"/>
          </a:p>
          <a:p>
            <a:endParaRPr lang="en-CA" sz="6400" dirty="0"/>
          </a:p>
          <a:p>
            <a:pPr marL="0" indent="0">
              <a:buNone/>
            </a:pPr>
            <a:r>
              <a:rPr lang="en-CA" sz="6400" dirty="0" smtClean="0"/>
              <a:t>The </a:t>
            </a:r>
            <a:r>
              <a:rPr lang="en-CA" sz="6400" dirty="0"/>
              <a:t>quick ratio measures a company’s ability to meet its short-term obligations with its most liquid assets. For this reason, the ratio excludes inventories from current assets, and is calculated as </a:t>
            </a:r>
            <a:r>
              <a:rPr lang="en-CA" sz="6400" dirty="0" smtClean="0"/>
              <a:t>follows:</a:t>
            </a:r>
          </a:p>
          <a:p>
            <a:endParaRPr lang="en-CA" sz="4200" b="1" dirty="0"/>
          </a:p>
          <a:p>
            <a:pPr marL="0" indent="0" algn="ctr">
              <a:buNone/>
            </a:pPr>
            <a:r>
              <a:rPr lang="en-CA" sz="5000" b="1" dirty="0" smtClean="0"/>
              <a:t>Quick </a:t>
            </a:r>
            <a:r>
              <a:rPr lang="en-CA" sz="5000" b="1" dirty="0"/>
              <a:t>ratio = </a:t>
            </a:r>
            <a:r>
              <a:rPr lang="en-CA" sz="5000" b="1" dirty="0" smtClean="0"/>
              <a:t>(Current </a:t>
            </a:r>
            <a:r>
              <a:rPr lang="en-CA" sz="5000" b="1" dirty="0"/>
              <a:t>assets – </a:t>
            </a:r>
            <a:r>
              <a:rPr lang="en-CA" sz="5000" b="1" dirty="0" smtClean="0"/>
              <a:t>Inventories</a:t>
            </a:r>
            <a:r>
              <a:rPr lang="en-CA" sz="5000" b="1" dirty="0"/>
              <a:t>) / </a:t>
            </a:r>
            <a:r>
              <a:rPr lang="en-CA" sz="5000" b="1" dirty="0" smtClean="0"/>
              <a:t>Current liabilities</a:t>
            </a:r>
          </a:p>
          <a:p>
            <a:pPr marL="0" indent="0" algn="ctr">
              <a:buNone/>
            </a:pPr>
            <a:r>
              <a:rPr lang="en-CA" sz="5000" b="1" dirty="0" smtClean="0"/>
              <a:t> </a:t>
            </a:r>
          </a:p>
          <a:p>
            <a:pPr marL="0" indent="0" algn="ctr">
              <a:buNone/>
            </a:pPr>
            <a:r>
              <a:rPr lang="en-CA" sz="5000" b="1" dirty="0" smtClean="0"/>
              <a:t>or</a:t>
            </a:r>
            <a:r>
              <a:rPr lang="en-CA" sz="5000" b="1" dirty="0"/>
              <a:t/>
            </a:r>
            <a:br>
              <a:rPr lang="en-CA" sz="5000" b="1" dirty="0"/>
            </a:br>
            <a:r>
              <a:rPr lang="en-CA" sz="5000" b="1" dirty="0"/>
              <a:t/>
            </a:r>
            <a:br>
              <a:rPr lang="en-CA" sz="5000" b="1" dirty="0"/>
            </a:br>
            <a:r>
              <a:rPr lang="en-CA" sz="5000" b="1" dirty="0" smtClean="0"/>
              <a:t>(Cash </a:t>
            </a:r>
            <a:r>
              <a:rPr lang="en-CA" sz="5000" b="1" dirty="0"/>
              <a:t>and equivalents + marketable securities + accounts receivable) / current liabilities</a:t>
            </a:r>
            <a:r>
              <a:rPr lang="en-CA" sz="5000" dirty="0"/>
              <a:t/>
            </a:r>
            <a:br>
              <a:rPr lang="en-CA" sz="5000" dirty="0"/>
            </a:br>
            <a:r>
              <a:rPr lang="en-CA" dirty="0"/>
              <a:t/>
            </a:r>
            <a:br>
              <a:rPr lang="en-CA" dirty="0"/>
            </a:br>
            <a:endParaRPr lang="en-CA" dirty="0" smtClean="0"/>
          </a:p>
          <a:p>
            <a:pPr marL="0" indent="0">
              <a:buNone/>
            </a:pPr>
            <a:r>
              <a:rPr lang="en-CA" sz="6400" dirty="0" smtClean="0"/>
              <a:t>The </a:t>
            </a:r>
            <a:r>
              <a:rPr lang="en-CA" sz="6400" dirty="0"/>
              <a:t>quick ratio measures the dollar amount of liquid assets available for each dollar of current liabilities. </a:t>
            </a:r>
            <a:endParaRPr lang="en-CA" sz="6400" dirty="0" smtClean="0"/>
          </a:p>
          <a:p>
            <a:pPr marL="0" indent="0">
              <a:buNone/>
            </a:pPr>
            <a:endParaRPr lang="en-CA" sz="6400" dirty="0" smtClean="0"/>
          </a:p>
          <a:p>
            <a:pPr marL="0" indent="0">
              <a:buNone/>
            </a:pPr>
            <a:r>
              <a:rPr lang="en-CA" sz="6400" dirty="0" smtClean="0"/>
              <a:t>Thus</a:t>
            </a:r>
            <a:r>
              <a:rPr lang="en-CA" sz="6400" dirty="0"/>
              <a:t>, a quick ratio of 1.5 means that a company has $1.50 of liquid assets available to cover each $1 of current liabilities. The higher the quick ratio, the better the company's liquidity position. </a:t>
            </a:r>
            <a:endParaRPr lang="en-CA" dirty="0"/>
          </a:p>
        </p:txBody>
      </p:sp>
    </p:spTree>
    <p:extLst>
      <p:ext uri="{BB962C8B-B14F-4D97-AF65-F5344CB8AC3E}">
        <p14:creationId xmlns:p14="http://schemas.microsoft.com/office/powerpoint/2010/main" val="19947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19400" y="2286000"/>
            <a:ext cx="3429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pPr lvl="1" algn="ctr" rtl="0">
              <a:spcBef>
                <a:spcPct val="0"/>
              </a:spcBef>
            </a:pPr>
            <a:r>
              <a:rPr lang="en-CA" sz="4400" dirty="0" smtClean="0">
                <a:solidFill>
                  <a:schemeClr val="bg1"/>
                </a:solidFill>
              </a:rPr>
              <a:t>Current Ratio</a:t>
            </a:r>
            <a:endParaRPr lang="en-CA" sz="4400" dirty="0">
              <a:solidFill>
                <a:schemeClr val="bg1"/>
              </a:solidFill>
            </a:endParaRPr>
          </a:p>
        </p:txBody>
      </p:sp>
      <p:sp>
        <p:nvSpPr>
          <p:cNvPr id="3" name="Content Placeholder 2"/>
          <p:cNvSpPr>
            <a:spLocks noGrp="1"/>
          </p:cNvSpPr>
          <p:nvPr>
            <p:ph idx="1"/>
          </p:nvPr>
        </p:nvSpPr>
        <p:spPr/>
        <p:txBody>
          <a:bodyPr>
            <a:normAutofit fontScale="40000" lnSpcReduction="20000"/>
          </a:bodyPr>
          <a:lstStyle/>
          <a:p>
            <a:r>
              <a:rPr lang="en-CA" dirty="0" smtClean="0"/>
              <a:t>The Current ratio </a:t>
            </a:r>
            <a:r>
              <a:rPr lang="en-CA" dirty="0"/>
              <a:t>is mainly used to give an idea of the company's ability to pay back its short-term liabilities (debt and payables) with its short-term assets (cash, inventory, receivables).  </a:t>
            </a:r>
            <a:r>
              <a:rPr lang="en-CA" dirty="0" smtClean="0"/>
              <a:t>The Current ratio is a liquidity </a:t>
            </a:r>
            <a:r>
              <a:rPr lang="en-CA" dirty="0"/>
              <a:t>ratio that measures a company's ability to pay short-term obligations.</a:t>
            </a:r>
            <a:br>
              <a:rPr lang="en-CA" dirty="0"/>
            </a:br>
            <a:r>
              <a:rPr lang="en-CA" dirty="0"/>
              <a:t/>
            </a:r>
            <a:br>
              <a:rPr lang="en-CA" dirty="0"/>
            </a:br>
            <a:endParaRPr lang="en-CA" dirty="0" smtClean="0"/>
          </a:p>
          <a:p>
            <a:pPr marL="0" indent="0" algn="ctr">
              <a:buNone/>
            </a:pPr>
            <a:r>
              <a:rPr lang="en-CA" b="1" dirty="0" smtClean="0"/>
              <a:t>The </a:t>
            </a:r>
            <a:r>
              <a:rPr lang="en-CA" b="1" dirty="0"/>
              <a:t>Current Ratio formula is:</a:t>
            </a:r>
            <a:br>
              <a:rPr lang="en-CA" b="1" dirty="0"/>
            </a:br>
            <a:r>
              <a:rPr lang="en-CA" b="1" dirty="0"/>
              <a:t/>
            </a:r>
            <a:br>
              <a:rPr lang="en-CA" b="1" dirty="0"/>
            </a:br>
            <a:r>
              <a:rPr lang="en-CA" b="1" dirty="0" smtClean="0"/>
              <a:t>Current Assets/Current Liabilities</a:t>
            </a:r>
          </a:p>
          <a:p>
            <a:endParaRPr lang="en-CA" dirty="0" smtClean="0"/>
          </a:p>
          <a:p>
            <a:endParaRPr lang="en-CA" dirty="0"/>
          </a:p>
          <a:p>
            <a:r>
              <a:rPr lang="en-CA" dirty="0" smtClean="0"/>
              <a:t>The </a:t>
            </a:r>
            <a:r>
              <a:rPr lang="en-CA" dirty="0"/>
              <a:t>higher the current ratio, the more capable the company is of paying its obligations. A ratio under 1 suggests that the company would be unable to pay off its obligations if they came due at that point. While this shows the company is not in good financial health, it does not necessarily mean that it will go bankrupt - as there are many ways to access financing - but it is definitely not a good sign.</a:t>
            </a:r>
            <a:br>
              <a:rPr lang="en-CA" dirty="0"/>
            </a:br>
            <a:r>
              <a:rPr lang="en-CA" dirty="0"/>
              <a:t/>
            </a:r>
            <a:br>
              <a:rPr lang="en-CA" dirty="0"/>
            </a:br>
            <a:r>
              <a:rPr lang="en-CA" dirty="0"/>
              <a:t>The current ratio can give a sense of the efficiency of a company's operating cycle or its ability to turn its product into cash. Companies that have trouble getting paid on their receivables or have long inventory turnover can run into liquidity problems because they are unable to alleviate their obligations. Because business operations differ in each industry, it is always more useful to compare companies within the same industry.</a:t>
            </a:r>
            <a:br>
              <a:rPr lang="en-CA" dirty="0"/>
            </a:br>
            <a:r>
              <a:rPr lang="en-CA" dirty="0"/>
              <a:t/>
            </a:r>
            <a:br>
              <a:rPr lang="en-CA" dirty="0"/>
            </a:br>
            <a:r>
              <a:rPr lang="en-CA" dirty="0"/>
              <a:t>This ratio is similar to the acid-test ratio except that the acid-test ratio does not include inventory and </a:t>
            </a:r>
            <a:r>
              <a:rPr lang="en-CA" dirty="0" err="1"/>
              <a:t>prepaids</a:t>
            </a:r>
            <a:r>
              <a:rPr lang="en-CA" dirty="0"/>
              <a:t> as assets that can be liquidated. </a:t>
            </a:r>
          </a:p>
          <a:p>
            <a:endParaRPr lang="en-CA" dirty="0"/>
          </a:p>
        </p:txBody>
      </p:sp>
    </p:spTree>
    <p:extLst>
      <p:ext uri="{BB962C8B-B14F-4D97-AF65-F5344CB8AC3E}">
        <p14:creationId xmlns:p14="http://schemas.microsoft.com/office/powerpoint/2010/main" val="4236127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9800" y="2819400"/>
            <a:ext cx="4953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Debt to Worth</a:t>
            </a:r>
            <a:endParaRPr lang="en-CA" dirty="0"/>
          </a:p>
        </p:txBody>
      </p:sp>
      <p:sp>
        <p:nvSpPr>
          <p:cNvPr id="3" name="Content Placeholder 2"/>
          <p:cNvSpPr>
            <a:spLocks noGrp="1"/>
          </p:cNvSpPr>
          <p:nvPr>
            <p:ph idx="1"/>
          </p:nvPr>
        </p:nvSpPr>
        <p:spPr/>
        <p:txBody>
          <a:bodyPr>
            <a:normAutofit fontScale="55000" lnSpcReduction="20000"/>
          </a:bodyPr>
          <a:lstStyle/>
          <a:p>
            <a:r>
              <a:rPr lang="en-CA" dirty="0" smtClean="0"/>
              <a:t>The Debt ratio is a financial </a:t>
            </a:r>
            <a:r>
              <a:rPr lang="en-CA" dirty="0"/>
              <a:t>ratio that measures the extent of a company’s </a:t>
            </a:r>
            <a:r>
              <a:rPr lang="en-CA" dirty="0" smtClean="0"/>
              <a:t>leverage</a:t>
            </a:r>
            <a:r>
              <a:rPr lang="en-CA" dirty="0"/>
              <a:t>. The debt ratio is defined as the ratio of total debt to total assets, expressed in percentage, and can be interpreted as the proportion of a company’s assets that are financed by debt.</a:t>
            </a:r>
            <a:br>
              <a:rPr lang="en-CA" dirty="0"/>
            </a:br>
            <a:r>
              <a:rPr lang="en-CA" dirty="0"/>
              <a:t/>
            </a:r>
            <a:br>
              <a:rPr lang="en-CA" dirty="0"/>
            </a:br>
            <a:endParaRPr lang="en-CA" dirty="0" smtClean="0"/>
          </a:p>
          <a:p>
            <a:pPr algn="ctr"/>
            <a:r>
              <a:rPr lang="en-CA" b="1" dirty="0" smtClean="0"/>
              <a:t>Debt Ratio = Total Debt / Total Assets</a:t>
            </a:r>
            <a:r>
              <a:rPr lang="en-CA" dirty="0"/>
              <a:t/>
            </a:r>
            <a:br>
              <a:rPr lang="en-CA" dirty="0"/>
            </a:br>
            <a:r>
              <a:rPr lang="en-CA" dirty="0"/>
              <a:t/>
            </a:r>
            <a:br>
              <a:rPr lang="en-CA" dirty="0"/>
            </a:br>
            <a:endParaRPr lang="en-CA" dirty="0" smtClean="0"/>
          </a:p>
          <a:p>
            <a:r>
              <a:rPr lang="en-CA" dirty="0" smtClean="0"/>
              <a:t>The </a:t>
            </a:r>
            <a:r>
              <a:rPr lang="en-CA" dirty="0"/>
              <a:t>higher this ratio, the more leveraged the company and the greater its financial risk. Debt ratios vary widely across industries, with capital-intensive businesses such as utilities and pipelines having much higher debt ratios than other industries like technology. In the consumer lending and mortgage businesses, debt ratio is defined as the ratio of total debt service obligations to gross annual income.</a:t>
            </a:r>
            <a:br>
              <a:rPr lang="en-CA" dirty="0"/>
            </a:br>
            <a:endParaRPr lang="en-CA" dirty="0"/>
          </a:p>
        </p:txBody>
      </p:sp>
    </p:spTree>
    <p:extLst>
      <p:ext uri="{BB962C8B-B14F-4D97-AF65-F5344CB8AC3E}">
        <p14:creationId xmlns:p14="http://schemas.microsoft.com/office/powerpoint/2010/main" val="2525653452"/>
      </p:ext>
    </p:extLst>
  </p:cSld>
  <p:clrMapOvr>
    <a:masterClrMapping/>
  </p:clrMapOvr>
</p:sld>
</file>

<file path=ppt/theme/theme1.xml><?xml version="1.0" encoding="utf-8"?>
<a:theme xmlns:a="http://schemas.openxmlformats.org/drawingml/2006/main" name="cn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sife presentation for conference</Template>
  <TotalTime>87</TotalTime>
  <Words>1131</Words>
  <Application>Microsoft Office PowerPoint</Application>
  <PresentationFormat>On-screen Show (4:3)</PresentationFormat>
  <Paragraphs>93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cna2</vt:lpstr>
      <vt:lpstr>Buying a Business</vt:lpstr>
      <vt:lpstr>Why acquire an existing business?</vt:lpstr>
      <vt:lpstr>Advantages</vt:lpstr>
      <vt:lpstr>Disadvantages</vt:lpstr>
      <vt:lpstr>Tips When Buying</vt:lpstr>
      <vt:lpstr>Assessing the Value</vt:lpstr>
      <vt:lpstr>The Quick Ratio (Acid Test Ratio)</vt:lpstr>
      <vt:lpstr>Current Ratio</vt:lpstr>
      <vt:lpstr>Debt to Worth</vt:lpstr>
      <vt:lpstr>Gross Margin</vt:lpstr>
      <vt:lpstr>Profit Margin</vt:lpstr>
      <vt:lpstr>Return on Assets</vt:lpstr>
      <vt:lpstr>Inventory Turnover Ratio</vt:lpstr>
      <vt:lpstr>Average Collection Period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 Business</dc:title>
  <dc:creator>Tilley, Paul (C'ville)</dc:creator>
  <cp:lastModifiedBy>Tilley, Paul (C'ville)</cp:lastModifiedBy>
  <cp:revision>8</cp:revision>
  <dcterms:created xsi:type="dcterms:W3CDTF">2014-02-21T13:49:33Z</dcterms:created>
  <dcterms:modified xsi:type="dcterms:W3CDTF">2014-02-24T17:02:35Z</dcterms:modified>
</cp:coreProperties>
</file>